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4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103CE-14A7-4F80-80A7-02C66331C2E5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36BE8-BBB3-4742-B9E1-E5957E57231A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1414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36BE8-BBB3-4742-B9E1-E5957E57231A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2D3517B-6563-42B9-89FB-687975735509}" type="datetimeFigureOut">
              <a:rPr lang="es-MX" smtClean="0"/>
              <a:t>25/10/18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B23A189-AE7A-44CC-BF60-5265F5C0AB84}" type="slidenum">
              <a:rPr lang="es-MX" smtClean="0"/>
              <a:t>‹Nr.›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0" y="1196752"/>
            <a:ext cx="7560840" cy="1470025"/>
          </a:xfrm>
        </p:spPr>
        <p:txBody>
          <a:bodyPr>
            <a:noAutofit/>
          </a:bodyPr>
          <a:lstStyle/>
          <a:p>
            <a:r>
              <a:rPr lang="es-MX" sz="3200" b="1" dirty="0" smtClean="0">
                <a:latin typeface="Century Gothic" pitchFamily="34" charset="0"/>
              </a:rPr>
              <a:t>Lo pedagógico en la formación profesional de jóvenes indígenas.</a:t>
            </a:r>
            <a:br>
              <a:rPr lang="es-MX" sz="3200" b="1" dirty="0" smtClean="0">
                <a:latin typeface="Century Gothic" pitchFamily="34" charset="0"/>
              </a:rPr>
            </a:br>
            <a:r>
              <a:rPr lang="es-MX" sz="3200" b="1" dirty="0" smtClean="0">
                <a:latin typeface="Century Gothic" pitchFamily="34" charset="0"/>
              </a:rPr>
              <a:t>Cambio y continuidad</a:t>
            </a:r>
            <a:endParaRPr lang="es-MX" sz="3200" dirty="0"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s-MX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Seminario</a:t>
            </a:r>
          </a:p>
          <a:p>
            <a:r>
              <a:rPr lang="es-MX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Docencia Universitaria y Formación de Profesionales Indígenas </a:t>
            </a:r>
            <a:endParaRPr lang="es-MX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r>
              <a:rPr lang="es-MX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Retos para una descolonización académica</a:t>
            </a:r>
          </a:p>
          <a:p>
            <a:r>
              <a:rPr lang="es-MX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Octubre de 2018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635896" y="2924944"/>
            <a:ext cx="19607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Century Gothic" pitchFamily="34" charset="0"/>
              </a:rPr>
              <a:t>ELBA GIGANTE</a:t>
            </a:r>
            <a:endParaRPr lang="es-MX" sz="2000" b="1" dirty="0">
              <a:latin typeface="Century Gothic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9845"/>
            <a:ext cx="1447800" cy="13081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280" y="260648"/>
            <a:ext cx="1512168" cy="67089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dirty="0" smtClean="0"/>
              <a:t>Acerca de la epistemología en educación superior 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916832"/>
            <a:ext cx="779755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000" dirty="0" smtClean="0"/>
              <a:t>Algunas premisas</a:t>
            </a:r>
          </a:p>
          <a:p>
            <a:r>
              <a:rPr lang="es-MX" sz="2000" dirty="0" smtClean="0"/>
              <a:t>Los conocimientos se producen, trasmiten y transforman en las prácticas socioculturales y lingüísticas.</a:t>
            </a:r>
          </a:p>
          <a:p>
            <a:r>
              <a:rPr lang="es-MX" sz="2000" dirty="0" smtClean="0"/>
              <a:t>Esas prácticas abarcan todos los aspectos de la vida cotidiana de las comunidades indígenas y en las no indígenas</a:t>
            </a:r>
          </a:p>
          <a:p>
            <a:r>
              <a:rPr lang="es-MX" sz="2000" dirty="0" smtClean="0"/>
              <a:t>Los conocimientos locales/comunitarios son el resultado de largos procesos de validación, por ejemplo, para decidir el uso de plantas medicinales, u otros.</a:t>
            </a:r>
          </a:p>
          <a:p>
            <a:r>
              <a:rPr lang="es-MX" sz="2000" dirty="0" smtClean="0"/>
              <a:t>La inclusión de esos conocimientos en las escuelas de educación básica suponen un proceso de negociación entre las personas involucradas que no son compatibles con los calendarios y horarios de las escuelas. Pero es muy factible incluir esos procesos en la educación superior, en el marco de proyectos de investigación,</a:t>
            </a:r>
            <a:endParaRPr lang="es-MX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>
              <a:buNone/>
            </a:pPr>
            <a:r>
              <a:rPr lang="es-MX" dirty="0" smtClean="0"/>
              <a:t>El pensamiento abismal se nutre de la imposibilidad para pensar la “</a:t>
            </a:r>
            <a:r>
              <a:rPr lang="es-MX" dirty="0" err="1" smtClean="0"/>
              <a:t>co</a:t>
            </a:r>
            <a:r>
              <a:rPr lang="es-MX" dirty="0" smtClean="0"/>
              <a:t>-presencia” de los lados de la cordillera fronteriza […] La modernidad ha generado, así, </a:t>
            </a:r>
            <a:r>
              <a:rPr lang="es-MX" dirty="0" err="1" smtClean="0"/>
              <a:t>espistemologías</a:t>
            </a:r>
            <a:r>
              <a:rPr lang="es-MX" dirty="0" smtClean="0"/>
              <a:t> de la ceguera, reforzada por la ciencia y el derecho, hasta tiempos muy recientes. Todavía hay muchas brechas, muchos muros, muchas líneas que marcan los mapas de la hegemonía</a:t>
            </a:r>
          </a:p>
          <a:p>
            <a:pPr algn="r">
              <a:buNone/>
            </a:pPr>
            <a:r>
              <a:rPr lang="es-MX" dirty="0" err="1" smtClean="0"/>
              <a:t>Boaventura</a:t>
            </a:r>
            <a:r>
              <a:rPr lang="es-MX" dirty="0" smtClean="0"/>
              <a:t> de Souza Santos</a:t>
            </a:r>
            <a:endParaRPr lang="es-MX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Cinco </a:t>
            </a:r>
            <a:r>
              <a:rPr lang="es-MX" dirty="0" err="1" smtClean="0"/>
              <a:t>monoculturas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MX" dirty="0" smtClean="0"/>
              <a:t>Monocultura del saber y del rigor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Monocultura del tiempo lineal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Monocultura de la naturalización de las diferencias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Monocultura de la escuela dominante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 smtClean="0"/>
              <a:t>Monocultura productivista</a:t>
            </a:r>
            <a:endParaRPr lang="es-MX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Algunas referencias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Santos, B. de S. </a:t>
            </a:r>
            <a:r>
              <a:rPr lang="es-MX" i="1" dirty="0" smtClean="0"/>
              <a:t>Justicia entre saberes: Epistemologías del sur contra el </a:t>
            </a:r>
            <a:r>
              <a:rPr lang="es-MX" i="1" dirty="0" err="1" smtClean="0"/>
              <a:t>epistemicidio</a:t>
            </a:r>
            <a:r>
              <a:rPr lang="es-MX" dirty="0" smtClean="0"/>
              <a:t>. Madrid: Morata. 2017.</a:t>
            </a:r>
          </a:p>
          <a:p>
            <a:r>
              <a:rPr lang="es-MX" dirty="0" smtClean="0"/>
              <a:t>Ruiz Ponce, H. </a:t>
            </a:r>
            <a:r>
              <a:rPr lang="es-MX" i="1" dirty="0" smtClean="0"/>
              <a:t>Resistencia epistémica. </a:t>
            </a:r>
            <a:r>
              <a:rPr lang="es-MX" dirty="0" err="1" smtClean="0"/>
              <a:t>Intelligentsia</a:t>
            </a:r>
            <a:r>
              <a:rPr lang="es-MX" i="1" dirty="0" smtClean="0"/>
              <a:t> e identidad política en el proyecto </a:t>
            </a:r>
            <a:r>
              <a:rPr lang="es-MX" i="1" dirty="0" err="1" smtClean="0"/>
              <a:t>descolonial</a:t>
            </a:r>
            <a:r>
              <a:rPr lang="es-MX" i="1" dirty="0" smtClean="0"/>
              <a:t> </a:t>
            </a:r>
            <a:r>
              <a:rPr lang="es-MX" dirty="0" err="1" smtClean="0"/>
              <a:t>ñuu</a:t>
            </a:r>
            <a:r>
              <a:rPr lang="es-MX" dirty="0" smtClean="0"/>
              <a:t> </a:t>
            </a:r>
            <a:r>
              <a:rPr lang="es-MX" dirty="0" err="1" smtClean="0"/>
              <a:t>savi</a:t>
            </a:r>
            <a:r>
              <a:rPr lang="es-MX" dirty="0" smtClean="0"/>
              <a:t>. México: UABJO – UNAM – Juan </a:t>
            </a:r>
            <a:r>
              <a:rPr lang="es-MX" dirty="0" err="1" smtClean="0"/>
              <a:t>Pablos</a:t>
            </a:r>
            <a:r>
              <a:rPr lang="es-MX" dirty="0" smtClean="0"/>
              <a:t>. 2017.</a:t>
            </a:r>
          </a:p>
          <a:p>
            <a:r>
              <a:rPr lang="es-MX" dirty="0" err="1" smtClean="0"/>
              <a:t>Davini</a:t>
            </a:r>
            <a:r>
              <a:rPr lang="es-MX" dirty="0" smtClean="0"/>
              <a:t>, M. C. </a:t>
            </a:r>
            <a:r>
              <a:rPr lang="es-MX" i="1" dirty="0" smtClean="0"/>
              <a:t>La formación docente en cuestión: política y pedagogía</a:t>
            </a:r>
            <a:r>
              <a:rPr lang="es-MX" dirty="0" smtClean="0"/>
              <a:t>. Buenos Aires: </a:t>
            </a:r>
            <a:r>
              <a:rPr lang="es-MX" dirty="0" err="1" smtClean="0"/>
              <a:t>Paídos</a:t>
            </a:r>
            <a:r>
              <a:rPr lang="es-MX" dirty="0" smtClean="0"/>
              <a:t>. 2001.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Las dos P de todo proyecto educativo: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MX" dirty="0" smtClean="0"/>
          </a:p>
          <a:p>
            <a:r>
              <a:rPr lang="es-MX" dirty="0" smtClean="0"/>
              <a:t>La P de político y la P de pedagógico:</a:t>
            </a:r>
          </a:p>
          <a:p>
            <a:r>
              <a:rPr lang="es-MX" dirty="0" smtClean="0"/>
              <a:t>Lo político expresa el tipo de sociedad que se quiere construir o reconstruir y, en consecuencia, las características de las personas/ciudadanos que se quiere formar.</a:t>
            </a:r>
          </a:p>
          <a:p>
            <a:r>
              <a:rPr lang="es-MX" dirty="0" smtClean="0"/>
              <a:t>Lo pedagógico incluye las concepciones sobre la educación y las estrategias para desarrollar los procesos educativos en relación con los propósitos y el contexto.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Lo pedagógico en el proyecto: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MX" dirty="0" smtClean="0"/>
              <a:t>Lo pedagógico no se reduce a lo escolar, incluye tanto a la socialización primera, que ocurre en la familia y la comunidad, como a todas las instituciones sociales con las que el/la niño/a entra en contacto.</a:t>
            </a:r>
          </a:p>
          <a:p>
            <a:r>
              <a:rPr lang="es-MX" dirty="0" smtClean="0"/>
              <a:t>Los proyectos educativos siempre están presentes de manera explícita o implícita, tanto los emanados de los Estados, como los que llevan a cabo distintas instancias comunitarias, sociales, políticas, religiosas, entre otras.</a:t>
            </a:r>
          </a:p>
          <a:p>
            <a:r>
              <a:rPr lang="es-MX" dirty="0" smtClean="0"/>
              <a:t>La educación es un proceso complejo en el que las instituciones educativas son sólo una parte, aunque tengan la función específica de trasmitir los conocimientos y desarrollar las habilidades que el proyecto educativo oficial ha seleccionado para cada nivel educativo.</a:t>
            </a:r>
          </a:p>
          <a:p>
            <a:r>
              <a:rPr lang="es-MX" dirty="0" smtClean="0"/>
              <a:t>En ese proceso intervienen condiciones socioeconómicas, culturales, lingüísticas; y, muy especialmente, la cercanía o la distancia de las familias con la cultura de la escuela.</a:t>
            </a:r>
          </a:p>
          <a:p>
            <a:r>
              <a:rPr lang="es-MX" dirty="0" smtClean="0"/>
              <a:t>Una de las constantes en esa relación son las ambivalencias respecto del sentido de la escuela para las familias. 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800" dirty="0" smtClean="0"/>
              <a:t>Cambios y continuidad en las concepciones, las políticas y las prácticas de formación de profesionales</a:t>
            </a:r>
            <a:endParaRPr lang="es-MX" sz="28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MX" dirty="0" smtClean="0"/>
          </a:p>
          <a:p>
            <a:r>
              <a:rPr lang="es-MX" dirty="0" smtClean="0"/>
              <a:t>Tradiciones en la formación de los docentes:</a:t>
            </a:r>
          </a:p>
          <a:p>
            <a:r>
              <a:rPr lang="es-MX" dirty="0" smtClean="0"/>
              <a:t>La tradición normalizadora-</a:t>
            </a:r>
            <a:r>
              <a:rPr lang="es-MX" dirty="0" err="1" smtClean="0"/>
              <a:t>disciplinadora</a:t>
            </a:r>
            <a:r>
              <a:rPr lang="es-MX" dirty="0" smtClean="0"/>
              <a:t>.</a:t>
            </a:r>
          </a:p>
          <a:p>
            <a:r>
              <a:rPr lang="es-MX" dirty="0" smtClean="0"/>
              <a:t>La tradición académica: el docente enseñante</a:t>
            </a:r>
          </a:p>
          <a:p>
            <a:r>
              <a:rPr lang="es-MX" dirty="0" smtClean="0"/>
              <a:t>La tradición </a:t>
            </a:r>
            <a:r>
              <a:rPr lang="es-MX" dirty="0" err="1" smtClean="0"/>
              <a:t>eficientista</a:t>
            </a:r>
            <a:r>
              <a:rPr lang="es-MX" dirty="0"/>
              <a:t>:</a:t>
            </a:r>
            <a:r>
              <a:rPr lang="es-MX" dirty="0" smtClean="0"/>
              <a:t> El docente técnico</a:t>
            </a:r>
          </a:p>
          <a:p>
            <a:r>
              <a:rPr lang="es-MX" dirty="0" smtClean="0"/>
              <a:t>Búsqueda de caminos alternativos: las perspectivas socio históricas y  hermenéuticas.</a:t>
            </a:r>
          </a:p>
          <a:p>
            <a:r>
              <a:rPr lang="es-MX" dirty="0" smtClean="0"/>
              <a:t> </a:t>
            </a:r>
            <a:r>
              <a:rPr lang="es-MX" dirty="0"/>
              <a:t>T</a:t>
            </a:r>
            <a:r>
              <a:rPr lang="es-MX" dirty="0" smtClean="0"/>
              <a:t>alleres, grupos de estudio, publicaciones por parte de maestros/as latinoamericanos en colaboración con académicos de universidades y centros de investigación.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dirty="0" smtClean="0"/>
              <a:t>Cambio y continuidad en la formación de profesionales de la educación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2200" dirty="0" smtClean="0"/>
              <a:t>En el último tercio del siglo XX las instituciones formadoras de docentes son ubicadas entre las instituciones de nivel superior, en varios países fueron convertidas en institutos de formación docente y se asociaron con universidades.</a:t>
            </a:r>
          </a:p>
          <a:p>
            <a:r>
              <a:rPr lang="es-MX" sz="2200" dirty="0" smtClean="0"/>
              <a:t>En México se conservó el sistema Nacional de Escuelas Normales y se produjeron varias reformas curriculares.</a:t>
            </a:r>
          </a:p>
          <a:p>
            <a:r>
              <a:rPr lang="es-MX" sz="2200" dirty="0" smtClean="0"/>
              <a:t>En los 90 comienza la incidencia de la perspectiva neoliberal: México se incorpora a la OCDE, se firma el TLC , el SENTE y la SEP acuerdan el proyecto de Modernización educativa. Los avances logrados en la crítica al conductismo y la construcción de alternativas comienza a retroceder y la perspectiva </a:t>
            </a:r>
            <a:r>
              <a:rPr lang="es-MX" sz="2200" dirty="0" err="1" smtClean="0"/>
              <a:t>eficientista</a:t>
            </a:r>
            <a:r>
              <a:rPr lang="es-MX" sz="2200" dirty="0" smtClean="0"/>
              <a:t> con centralidad de la evaluación se consolida. </a:t>
            </a:r>
            <a:endParaRPr lang="es-MX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437512" cy="1143000"/>
          </a:xfrm>
        </p:spPr>
        <p:txBody>
          <a:bodyPr>
            <a:noAutofit/>
          </a:bodyPr>
          <a:lstStyle/>
          <a:p>
            <a:r>
              <a:rPr lang="es-MX" sz="3600" dirty="0" smtClean="0"/>
              <a:t>Cambios y continuidad en la atención educativa de la diversidad sociocultural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sz="2800" dirty="0" smtClean="0"/>
              <a:t>Se trata de una historia paralela al desarrollo del Sistema </a:t>
            </a:r>
            <a:r>
              <a:rPr lang="es-MX" sz="2800" dirty="0"/>
              <a:t>E</a:t>
            </a:r>
            <a:r>
              <a:rPr lang="es-MX" sz="2800" dirty="0" smtClean="0"/>
              <a:t>ducativo Nacional</a:t>
            </a:r>
          </a:p>
          <a:p>
            <a:r>
              <a:rPr lang="es-MX" sz="2800" dirty="0" smtClean="0"/>
              <a:t>La población indígena fue incorporada tardíamente a la educación básica. En 1964 se incorporan a la SEP, los promotores bilingües que laboraban en el INI</a:t>
            </a:r>
            <a:endParaRPr lang="es-MX" sz="2000" dirty="0" smtClean="0"/>
          </a:p>
          <a:p>
            <a:r>
              <a:rPr lang="es-MX" sz="2800" dirty="0" smtClean="0"/>
              <a:t>Durante el siglo </a:t>
            </a:r>
            <a:r>
              <a:rPr lang="es-MX" sz="2800" dirty="0" err="1" smtClean="0"/>
              <a:t>xx</a:t>
            </a:r>
            <a:r>
              <a:rPr lang="es-MX" sz="2800" dirty="0" smtClean="0"/>
              <a:t> se crearon varias instituciones y agentes educativos, distintos de docentes para atender a la población rural, incluida la indígena: Escuela Rural Mexicana, con impronta socialista, Misiones Culturales </a:t>
            </a:r>
          </a:p>
          <a:p>
            <a:r>
              <a:rPr lang="es-MX" sz="2800" dirty="0" smtClean="0"/>
              <a:t>Proyectos experimentales de educación bilingüe</a:t>
            </a:r>
          </a:p>
          <a:p>
            <a:endParaRPr lang="es-MX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Continuación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sz="3100" dirty="0" smtClean="0"/>
              <a:t>Programa de Licenciatura en Etnolingüística, 70s, dos generaciones. Con perspectiva descolonizadora. Dificultades para el reconocimiento y el ejercicio de la profesión.</a:t>
            </a:r>
          </a:p>
          <a:p>
            <a:r>
              <a:rPr lang="es-MX" sz="3100" dirty="0" smtClean="0"/>
              <a:t>Programas de licenciaturas y posgrado en la UPN: LEI, LEPEPMI y </a:t>
            </a:r>
            <a:r>
              <a:rPr lang="es-MX" sz="3100" dirty="0" err="1" smtClean="0"/>
              <a:t>Mtría</a:t>
            </a:r>
            <a:r>
              <a:rPr lang="es-MX" sz="3100" dirty="0" smtClean="0"/>
              <a:t> en Educación</a:t>
            </a:r>
          </a:p>
          <a:p>
            <a:r>
              <a:rPr lang="es-MX" sz="3100" dirty="0" smtClean="0"/>
              <a:t>Maestría en lingüística Indoamericana en CIESAS, 2001 continúa</a:t>
            </a:r>
            <a:endParaRPr lang="es-MX" sz="3100" dirty="0"/>
          </a:p>
          <a:p>
            <a:r>
              <a:rPr lang="es-MX" sz="3100" dirty="0" smtClean="0"/>
              <a:t>Primera etapa con énfasis en sociolingüística: formaba profesionales indígenas que pudieran elaborar y operar políticas lingüísticas vinculadas con el reciente reconocimiento del carácter plural de la nación mexicana ( Convenio 169 de la OIT, 1990) y para construir y operar el CENALI, que no se pudo crear por cambio de gobierno.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Continuación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sz="2400" dirty="0" smtClean="0"/>
              <a:t>En la 2da etapa cambio a un énfasis en lingüística descriptiva, desaparición de las asignaturas vinculadas con educación y l asesoría pedagógica que ayudó a otorgar pertinencia cultural a los procesos de enseñanza-aprendizaje</a:t>
            </a:r>
          </a:p>
          <a:p>
            <a:r>
              <a:rPr lang="es-MX" sz="2400" dirty="0" smtClean="0"/>
              <a:t>Inicio del proyecto de Universidades Interculturales  con el modelo concebido en la CGEIB </a:t>
            </a:r>
          </a:p>
          <a:p>
            <a:r>
              <a:rPr lang="es-MX" sz="2400" dirty="0" smtClean="0"/>
              <a:t>2004 Implementación de las Escuelas Normales Interculturales. Resultado de un arduo proceso de diseño que finalmente quedó como un agregado al curriculum general de las normales.</a:t>
            </a:r>
          </a:p>
          <a:p>
            <a:r>
              <a:rPr lang="es-MX" sz="2400" dirty="0" smtClean="0"/>
              <a:t>Los cambios: introducción del enfoque de interculturalidad para todos y de la perspectiva descolonizadora en algunos programas.</a:t>
            </a:r>
          </a:p>
          <a:p>
            <a:r>
              <a:rPr lang="es-MX" sz="2400" dirty="0" smtClean="0"/>
              <a:t>Continuidades:  </a:t>
            </a:r>
            <a:r>
              <a:rPr lang="es-MX" sz="2400" dirty="0" err="1" smtClean="0"/>
              <a:t>subalternización</a:t>
            </a:r>
            <a:r>
              <a:rPr lang="es-MX" sz="2400" dirty="0" smtClean="0"/>
              <a:t> de los profesionales indígenas; énfasis en la descripción de las lenguas; programas dirigidos a la permanencia de los jóvenes indígenas en la comunidad sin resolver la desigualdad socioeconómica.</a:t>
            </a:r>
            <a:endParaRPr lang="es-MX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Aportes desde algunas experiencias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/>
              <a:t>Desde la URO de la Dirección General de Culturas Populares, 1981-1986</a:t>
            </a:r>
          </a:p>
          <a:p>
            <a:r>
              <a:rPr lang="es-MX" sz="2400" dirty="0" smtClean="0"/>
              <a:t>Programa de formación de promotores culturales, Pueblos Mixe, Zapotecos, </a:t>
            </a:r>
            <a:r>
              <a:rPr lang="es-MX" sz="2400" dirty="0" err="1" smtClean="0"/>
              <a:t>Chinantecos</a:t>
            </a:r>
            <a:r>
              <a:rPr lang="es-MX" sz="2400" dirty="0" smtClean="0"/>
              <a:t> y Mixtecos.</a:t>
            </a:r>
          </a:p>
          <a:p>
            <a:r>
              <a:rPr lang="es-MX" sz="2400" dirty="0" smtClean="0"/>
              <a:t>Quíntuple rescate/ </a:t>
            </a:r>
            <a:r>
              <a:rPr lang="es-MX" sz="2400" dirty="0" err="1" smtClean="0"/>
              <a:t>lineas</a:t>
            </a:r>
            <a:r>
              <a:rPr lang="es-MX" sz="2400" dirty="0" smtClean="0"/>
              <a:t> de trabajo</a:t>
            </a:r>
            <a:r>
              <a:rPr lang="es-MX" sz="3600" dirty="0" smtClean="0"/>
              <a:t>: </a:t>
            </a:r>
          </a:p>
          <a:p>
            <a:pPr lvl="1"/>
            <a:r>
              <a:rPr lang="es-MX" sz="1800" dirty="0" smtClean="0"/>
              <a:t>Lengua y comunicación</a:t>
            </a:r>
          </a:p>
          <a:p>
            <a:pPr lvl="1"/>
            <a:r>
              <a:rPr lang="es-MX" sz="1800" dirty="0" smtClean="0"/>
              <a:t>Territorio, la tierra, el agua, el medio ambiente</a:t>
            </a:r>
          </a:p>
          <a:p>
            <a:pPr lvl="1"/>
            <a:r>
              <a:rPr lang="es-MX" sz="1800" dirty="0" smtClean="0"/>
              <a:t>Conocimientos , sistematización y vinculación</a:t>
            </a:r>
          </a:p>
          <a:p>
            <a:pPr lvl="1"/>
            <a:r>
              <a:rPr lang="es-MX" sz="1800" dirty="0" smtClean="0"/>
              <a:t>Memoria histórica</a:t>
            </a:r>
          </a:p>
          <a:p>
            <a:pPr lvl="1"/>
            <a:r>
              <a:rPr lang="es-MX" sz="1800" dirty="0" smtClean="0"/>
              <a:t>Identidad cultural como sustento para proyectos de desarrollo.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245</TotalTime>
  <Words>1195</Words>
  <Application>Microsoft Macintosh PowerPoint</Application>
  <PresentationFormat>Presentación en pantalla (4:3)</PresentationFormat>
  <Paragraphs>74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Solsticio</vt:lpstr>
      <vt:lpstr>Lo pedagógico en la formación profesional de jóvenes indígenas. Cambio y continuidad</vt:lpstr>
      <vt:lpstr>Las dos P de todo proyecto educativo:</vt:lpstr>
      <vt:lpstr>Lo pedagógico en el proyecto: </vt:lpstr>
      <vt:lpstr>Cambios y continuidad en las concepciones, las políticas y las prácticas de formación de profesionales</vt:lpstr>
      <vt:lpstr>Cambio y continuidad en la formación de profesionales de la educación</vt:lpstr>
      <vt:lpstr>Cambios y continuidad en la atención educativa de la diversidad sociocultural</vt:lpstr>
      <vt:lpstr>Continuación</vt:lpstr>
      <vt:lpstr>Continuación</vt:lpstr>
      <vt:lpstr>Aportes desde algunas experiencias</vt:lpstr>
      <vt:lpstr>Acerca de la epistemología en educación superior </vt:lpstr>
      <vt:lpstr>Presentación de PowerPoint</vt:lpstr>
      <vt:lpstr>Cinco monoculturas</vt:lpstr>
      <vt:lpstr>Algunas 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 pedagógico en la formación profesional de jóvenes indígenas. Cambio y continuidad</dc:title>
  <dc:creator>Elba</dc:creator>
  <cp:lastModifiedBy>REVISOR</cp:lastModifiedBy>
  <cp:revision>43</cp:revision>
  <dcterms:created xsi:type="dcterms:W3CDTF">2018-10-25T15:21:30Z</dcterms:created>
  <dcterms:modified xsi:type="dcterms:W3CDTF">2018-10-25T21:32:52Z</dcterms:modified>
</cp:coreProperties>
</file>